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0" autoAdjust="0"/>
    <p:restoredTop sz="94660"/>
  </p:normalViewPr>
  <p:slideViewPr>
    <p:cSldViewPr snapToGrid="0">
      <p:cViewPr>
        <p:scale>
          <a:sx n="76" d="100"/>
          <a:sy n="76" d="100"/>
        </p:scale>
        <p:origin x="-106" y="-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0" y="-115785"/>
            <a:ext cx="12192000" cy="6982252"/>
            <a:chOff x="0" y="-115785"/>
            <a:chExt cx="12192000" cy="6982252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9909351" y="-115785"/>
              <a:ext cx="1219200" cy="6858000"/>
            </a:xfrm>
            <a:prstGeom prst="line">
              <a:avLst/>
            </a:prstGeom>
            <a:solidFill>
              <a:schemeClr val="tx1">
                <a:lumMod val="60000"/>
                <a:lumOff val="40000"/>
                <a:alpha val="30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8308695" y="4238361"/>
              <a:ext cx="3883305" cy="2619639"/>
            </a:xfrm>
            <a:prstGeom prst="line">
              <a:avLst/>
            </a:prstGeom>
            <a:solidFill>
              <a:schemeClr val="tx1">
                <a:lumMod val="60000"/>
                <a:lumOff val="40000"/>
                <a:alpha val="30000"/>
              </a:schemeClr>
            </a:solidFill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23"/>
            <p:cNvSpPr/>
            <p:nvPr/>
          </p:nvSpPr>
          <p:spPr>
            <a:xfrm>
              <a:off x="10813748" y="-8467"/>
              <a:ext cx="1378252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5"/>
            <p:cNvSpPr/>
            <p:nvPr/>
          </p:nvSpPr>
          <p:spPr>
            <a:xfrm>
              <a:off x="11152893" y="0"/>
              <a:ext cx="1039107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/>
            <p:cNvSpPr/>
            <p:nvPr/>
          </p:nvSpPr>
          <p:spPr>
            <a:xfrm>
              <a:off x="9993782" y="3056467"/>
              <a:ext cx="2198218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0000"/>
                <a:lumOff val="40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8"/>
            <p:cNvSpPr/>
            <p:nvPr/>
          </p:nvSpPr>
          <p:spPr>
            <a:xfrm>
              <a:off x="11468127" y="-8467"/>
              <a:ext cx="723873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9"/>
            <p:cNvSpPr/>
            <p:nvPr userDrawn="1"/>
          </p:nvSpPr>
          <p:spPr>
            <a:xfrm>
              <a:off x="9993782" y="0"/>
              <a:ext cx="209814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>
              <a:off x="11355170" y="3589867"/>
              <a:ext cx="836830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0000"/>
                <a:lumOff val="40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Isosceles Triangle 40"/>
            <p:cNvSpPr/>
            <p:nvPr/>
          </p:nvSpPr>
          <p:spPr>
            <a:xfrm>
              <a:off x="0" y="4021667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tx1">
                <a:lumMod val="60000"/>
                <a:lumOff val="40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27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-115785"/>
            <a:ext cx="12192000" cy="6982252"/>
            <a:chOff x="0" y="-115785"/>
            <a:chExt cx="12192000" cy="6982252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909351" y="-115785"/>
              <a:ext cx="1219200" cy="6858000"/>
            </a:xfrm>
            <a:prstGeom prst="line">
              <a:avLst/>
            </a:prstGeom>
            <a:solidFill>
              <a:schemeClr val="tx1">
                <a:lumMod val="60000"/>
                <a:lumOff val="40000"/>
                <a:alpha val="30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308695" y="4238361"/>
              <a:ext cx="3883305" cy="2619639"/>
            </a:xfrm>
            <a:prstGeom prst="line">
              <a:avLst/>
            </a:prstGeom>
            <a:solidFill>
              <a:schemeClr val="tx1">
                <a:lumMod val="60000"/>
                <a:lumOff val="40000"/>
                <a:alpha val="30000"/>
              </a:schemeClr>
            </a:solidFill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10813748" y="-8467"/>
              <a:ext cx="1378252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11152893" y="0"/>
              <a:ext cx="1039107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9993782" y="3056467"/>
              <a:ext cx="2198218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0000"/>
                <a:lumOff val="40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1468127" y="-8467"/>
              <a:ext cx="723873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 userDrawn="1"/>
          </p:nvSpPr>
          <p:spPr>
            <a:xfrm>
              <a:off x="9993782" y="0"/>
              <a:ext cx="209814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1355170" y="3589867"/>
              <a:ext cx="836830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0000"/>
                <a:lumOff val="40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21667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tx1">
                <a:lumMod val="60000"/>
                <a:lumOff val="40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3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The Process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9975"/>
            <a:ext cx="8596668" cy="4541388"/>
          </a:xfrm>
        </p:spPr>
        <p:txBody>
          <a:bodyPr/>
          <a:lstStyle/>
          <a:p>
            <a:pPr marL="0" indent="0">
              <a:buClr>
                <a:schemeClr val="tx1">
                  <a:lumMod val="40000"/>
                  <a:lumOff val="60000"/>
                </a:schemeClr>
              </a:buClr>
              <a:buNone/>
            </a:pPr>
            <a:r>
              <a:rPr lang="en-US" sz="2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A Two-Step Approach </a:t>
            </a:r>
          </a:p>
          <a:p>
            <a:pPr marL="0" lvl="1" indent="0">
              <a:buClr>
                <a:schemeClr val="tx1">
                  <a:lumMod val="40000"/>
                  <a:lumOff val="60000"/>
                </a:schemeClr>
              </a:buClr>
              <a:buNone/>
            </a:pPr>
            <a:r>
              <a:rPr lang="en-US" sz="1800" dirty="0" smtClean="0">
                <a:solidFill>
                  <a:srgbClr val="3A4C5B"/>
                </a:solidFill>
                <a:latin typeface="Arial"/>
                <a:cs typeface="Arial"/>
              </a:rPr>
              <a:t>The </a:t>
            </a:r>
            <a:r>
              <a:rPr lang="en-US" sz="1800" dirty="0">
                <a:solidFill>
                  <a:srgbClr val="3A4C5B"/>
                </a:solidFill>
                <a:latin typeface="Arial"/>
                <a:cs typeface="Arial"/>
              </a:rPr>
              <a:t>Cayman Islands Government </a:t>
            </a:r>
            <a:r>
              <a:rPr lang="en-US" sz="1800" dirty="0" smtClean="0">
                <a:solidFill>
                  <a:srgbClr val="3A4C5B"/>
                </a:solidFill>
                <a:latin typeface="Arial"/>
                <a:cs typeface="Arial"/>
              </a:rPr>
              <a:t>and its consultant successfully </a:t>
            </a:r>
            <a:r>
              <a:rPr lang="en-US" sz="1800" dirty="0">
                <a:solidFill>
                  <a:srgbClr val="3A4C5B"/>
                </a:solidFill>
                <a:latin typeface="Arial"/>
                <a:cs typeface="Arial"/>
              </a:rPr>
              <a:t>implemented a 2-step procurement process utilizing reverse </a:t>
            </a:r>
            <a:r>
              <a:rPr lang="en-US" sz="1800" dirty="0" smtClean="0">
                <a:solidFill>
                  <a:srgbClr val="3A4C5B"/>
                </a:solidFill>
                <a:latin typeface="Arial"/>
                <a:cs typeface="Arial"/>
              </a:rPr>
              <a:t>auction.</a:t>
            </a:r>
          </a:p>
          <a:p>
            <a:pPr marL="342900" lvl="2" indent="-342900">
              <a:buClr>
                <a:schemeClr val="tx1">
                  <a:lumMod val="40000"/>
                  <a:lumOff val="60000"/>
                </a:schemeClr>
              </a:buClr>
              <a:buFont typeface="Wingdings" charset="2"/>
              <a:buChar char="Ø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Our reverse auction methodology secures responses in Step 1 and pricing in Step 2 as outlined below which allows only qualified bidders to participate in the reverse auction: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buClr>
                <a:schemeClr val="tx1">
                  <a:lumMod val="40000"/>
                  <a:lumOff val="60000"/>
                </a:schemeClr>
              </a:buClr>
              <a:buFont typeface="Wingdings" charset="2"/>
              <a:buChar char="Ø"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44356" y="3762940"/>
            <a:ext cx="3856335" cy="49634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Buyer issues RFP or </a:t>
            </a:r>
            <a:r>
              <a:rPr lang="en-US" sz="12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Tender </a:t>
            </a:r>
            <a:r>
              <a:rPr lang="en-US" sz="12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via normal process and receives responses (without pricing)</a:t>
            </a:r>
            <a:endParaRPr lang="en-US" sz="12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37421" y="4333281"/>
            <a:ext cx="3863270" cy="496345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Buyer QUALIFIES bidders to participate in auction and </a:t>
            </a:r>
            <a:r>
              <a:rPr lang="en-US" sz="12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consultant </a:t>
            </a:r>
            <a:r>
              <a:rPr lang="en-US" sz="12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conducts one-on-one training </a:t>
            </a:r>
            <a:endParaRPr lang="en-US" sz="1200" dirty="0">
              <a:solidFill>
                <a:srgbClr val="FFFFFF"/>
              </a:solidFill>
              <a:latin typeface="Helvetica Neue Light"/>
              <a:cs typeface="Helvetica Neue Ligh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62820" y="4911248"/>
            <a:ext cx="3842780" cy="496345"/>
          </a:xfrm>
          <a:prstGeom prst="round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Buyer COLLECTS PRICING in reverse auction</a:t>
            </a:r>
            <a:endParaRPr lang="en-US" sz="1200" dirty="0">
              <a:solidFill>
                <a:srgbClr val="FFFFFF"/>
              </a:solidFill>
              <a:latin typeface="Helvetica Neue Light"/>
              <a:cs typeface="Helvetica Neue Ligh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36453" y="4915807"/>
            <a:ext cx="1127273" cy="496345"/>
          </a:xfrm>
          <a:prstGeom prst="round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NEW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STEP TWO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752180" y="3762922"/>
            <a:ext cx="1127273" cy="49634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EXISTING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735547" y="4333281"/>
            <a:ext cx="1127273" cy="496345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NEW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STEP ONE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851279" y="5489672"/>
            <a:ext cx="3842780" cy="496345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Buyer utilizes existing award process to complete procurement</a:t>
            </a:r>
            <a:endParaRPr lang="en-US" sz="1200" dirty="0">
              <a:solidFill>
                <a:srgbClr val="FFFFFF"/>
              </a:solidFill>
              <a:latin typeface="Helvetica Neue Light"/>
              <a:cs typeface="Helvetica Neue Ligh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736453" y="5485039"/>
            <a:ext cx="1127273" cy="496345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EXISTING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01817" y="1370347"/>
            <a:ext cx="5012986" cy="16711"/>
          </a:xfrm>
          <a:prstGeom prst="line">
            <a:avLst/>
          </a:prstGeom>
          <a:ln>
            <a:solidFill>
              <a:schemeClr val="tx1">
                <a:alpha val="54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5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0747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Solution Implementation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754" y="1341724"/>
            <a:ext cx="5522059" cy="646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/>
                <a:cs typeface="Arial"/>
              </a:rPr>
              <a:t>Reverse </a:t>
            </a:r>
            <a:r>
              <a:rPr lang="en-US" sz="2400" dirty="0" smtClean="0">
                <a:latin typeface="Arial"/>
                <a:cs typeface="Arial"/>
              </a:rPr>
              <a:t>Auction Lifecycle</a:t>
            </a:r>
            <a:endParaRPr lang="en-US" sz="2400" dirty="0">
              <a:latin typeface="Arial"/>
              <a:cs typeface="Arial"/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29100" y="2593272"/>
            <a:ext cx="8120266" cy="1524000"/>
            <a:chOff x="0" y="1524000"/>
            <a:chExt cx="9006840" cy="1554480"/>
          </a:xfrm>
        </p:grpSpPr>
        <p:sp>
          <p:nvSpPr>
            <p:cNvPr id="5" name="Rectangle 4"/>
            <p:cNvSpPr/>
            <p:nvPr/>
          </p:nvSpPr>
          <p:spPr>
            <a:xfrm>
              <a:off x="0" y="1524000"/>
              <a:ext cx="9006840" cy="15544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</p:sp>
        <p:sp>
          <p:nvSpPr>
            <p:cNvPr id="6" name="Freeform 5"/>
            <p:cNvSpPr/>
            <p:nvPr/>
          </p:nvSpPr>
          <p:spPr>
            <a:xfrm>
              <a:off x="223310" y="1828419"/>
              <a:ext cx="1828352" cy="914877"/>
            </a:xfrm>
            <a:custGeom>
              <a:avLst/>
              <a:gdLst>
                <a:gd name="connsiteX0" fmla="*/ 0 w 1594484"/>
                <a:gd name="connsiteY0" fmla="*/ 0 h 789863"/>
                <a:gd name="connsiteX1" fmla="*/ 1199553 w 1594484"/>
                <a:gd name="connsiteY1" fmla="*/ 0 h 789863"/>
                <a:gd name="connsiteX2" fmla="*/ 1594484 w 1594484"/>
                <a:gd name="connsiteY2" fmla="*/ 394932 h 789863"/>
                <a:gd name="connsiteX3" fmla="*/ 1199553 w 1594484"/>
                <a:gd name="connsiteY3" fmla="*/ 789863 h 789863"/>
                <a:gd name="connsiteX4" fmla="*/ 0 w 1594484"/>
                <a:gd name="connsiteY4" fmla="*/ 789863 h 789863"/>
                <a:gd name="connsiteX5" fmla="*/ 394932 w 1594484"/>
                <a:gd name="connsiteY5" fmla="*/ 394932 h 789863"/>
                <a:gd name="connsiteX6" fmla="*/ 0 w 1594484"/>
                <a:gd name="connsiteY6" fmla="*/ 0 h 78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4484" h="789863">
                  <a:moveTo>
                    <a:pt x="0" y="0"/>
                  </a:moveTo>
                  <a:lnTo>
                    <a:pt x="1199553" y="0"/>
                  </a:lnTo>
                  <a:lnTo>
                    <a:pt x="1594484" y="394932"/>
                  </a:lnTo>
                  <a:lnTo>
                    <a:pt x="1199553" y="789863"/>
                  </a:lnTo>
                  <a:lnTo>
                    <a:pt x="0" y="789863"/>
                  </a:lnTo>
                  <a:lnTo>
                    <a:pt x="394932" y="3949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34937" tIns="13335" rIns="408266" bIns="13335" spcCol="1270" anchor="ctr"/>
            <a:lstStyle/>
            <a:p>
              <a:pPr algn="ctr" defTabSz="444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dirty="0" smtClean="0">
                  <a:solidFill>
                    <a:schemeClr val="bg1"/>
                  </a:solidFill>
                  <a:latin typeface="Arial"/>
                  <a:cs typeface="Arial"/>
                </a:rPr>
                <a:t>Bid Selection &amp; Kickoff</a:t>
              </a:r>
              <a:endParaRPr lang="en-US" sz="13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1637607" y="1828419"/>
              <a:ext cx="1828352" cy="914877"/>
            </a:xfrm>
            <a:custGeom>
              <a:avLst/>
              <a:gdLst>
                <a:gd name="connsiteX0" fmla="*/ 0 w 1594484"/>
                <a:gd name="connsiteY0" fmla="*/ 0 h 789863"/>
                <a:gd name="connsiteX1" fmla="*/ 1199553 w 1594484"/>
                <a:gd name="connsiteY1" fmla="*/ 0 h 789863"/>
                <a:gd name="connsiteX2" fmla="*/ 1594484 w 1594484"/>
                <a:gd name="connsiteY2" fmla="*/ 394932 h 789863"/>
                <a:gd name="connsiteX3" fmla="*/ 1199553 w 1594484"/>
                <a:gd name="connsiteY3" fmla="*/ 789863 h 789863"/>
                <a:gd name="connsiteX4" fmla="*/ 0 w 1594484"/>
                <a:gd name="connsiteY4" fmla="*/ 789863 h 789863"/>
                <a:gd name="connsiteX5" fmla="*/ 394932 w 1594484"/>
                <a:gd name="connsiteY5" fmla="*/ 394932 h 789863"/>
                <a:gd name="connsiteX6" fmla="*/ 0 w 1594484"/>
                <a:gd name="connsiteY6" fmla="*/ 0 h 78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4484" h="789863">
                  <a:moveTo>
                    <a:pt x="0" y="0"/>
                  </a:moveTo>
                  <a:lnTo>
                    <a:pt x="1199553" y="0"/>
                  </a:lnTo>
                  <a:lnTo>
                    <a:pt x="1594484" y="394932"/>
                  </a:lnTo>
                  <a:lnTo>
                    <a:pt x="1199553" y="789863"/>
                  </a:lnTo>
                  <a:lnTo>
                    <a:pt x="0" y="789863"/>
                  </a:lnTo>
                  <a:lnTo>
                    <a:pt x="394932" y="3949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34937" tIns="13335" rIns="408266" bIns="13335" spcCol="1270" anchor="ctr"/>
            <a:lstStyle/>
            <a:p>
              <a:pPr algn="ctr" defTabSz="444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dirty="0" smtClean="0">
                  <a:solidFill>
                    <a:schemeClr val="bg1"/>
                  </a:solidFill>
                  <a:cs typeface="Helvetica Neue Light"/>
                </a:rPr>
                <a:t>Spec / Document Review</a:t>
              </a:r>
              <a:endParaRPr lang="en-US" sz="1300" dirty="0">
                <a:solidFill>
                  <a:schemeClr val="bg1"/>
                </a:solidFill>
                <a:cs typeface="Helvetica Neue Light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3010034" y="1828419"/>
              <a:ext cx="1828351" cy="914877"/>
            </a:xfrm>
            <a:custGeom>
              <a:avLst/>
              <a:gdLst>
                <a:gd name="connsiteX0" fmla="*/ 0 w 1594484"/>
                <a:gd name="connsiteY0" fmla="*/ 0 h 789863"/>
                <a:gd name="connsiteX1" fmla="*/ 1199553 w 1594484"/>
                <a:gd name="connsiteY1" fmla="*/ 0 h 789863"/>
                <a:gd name="connsiteX2" fmla="*/ 1594484 w 1594484"/>
                <a:gd name="connsiteY2" fmla="*/ 394932 h 789863"/>
                <a:gd name="connsiteX3" fmla="*/ 1199553 w 1594484"/>
                <a:gd name="connsiteY3" fmla="*/ 789863 h 789863"/>
                <a:gd name="connsiteX4" fmla="*/ 0 w 1594484"/>
                <a:gd name="connsiteY4" fmla="*/ 789863 h 789863"/>
                <a:gd name="connsiteX5" fmla="*/ 394932 w 1594484"/>
                <a:gd name="connsiteY5" fmla="*/ 394932 h 789863"/>
                <a:gd name="connsiteX6" fmla="*/ 0 w 1594484"/>
                <a:gd name="connsiteY6" fmla="*/ 0 h 78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4484" h="789863">
                  <a:moveTo>
                    <a:pt x="0" y="0"/>
                  </a:moveTo>
                  <a:lnTo>
                    <a:pt x="1199553" y="0"/>
                  </a:lnTo>
                  <a:lnTo>
                    <a:pt x="1594484" y="394932"/>
                  </a:lnTo>
                  <a:lnTo>
                    <a:pt x="1199553" y="789863"/>
                  </a:lnTo>
                  <a:lnTo>
                    <a:pt x="0" y="789863"/>
                  </a:lnTo>
                  <a:lnTo>
                    <a:pt x="394932" y="3949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42938" tIns="16002" rIns="410933" bIns="16002" spcCol="1270" anchor="ctr"/>
            <a:lstStyle/>
            <a:p>
              <a:pPr algn="ctr" defTabSz="533400">
                <a:spcAft>
                  <a:spcPts val="0"/>
                </a:spcAft>
                <a:defRPr/>
              </a:pPr>
              <a:r>
                <a:rPr lang="en-US" sz="1300" dirty="0" smtClean="0">
                  <a:solidFill>
                    <a:schemeClr val="bg1"/>
                  </a:solidFill>
                  <a:latin typeface="Arial"/>
                  <a:cs typeface="Arial"/>
                </a:rPr>
                <a:t>Strategic Sourcing</a:t>
              </a:r>
              <a:endParaRPr lang="en-US" sz="13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4419679" y="1828419"/>
              <a:ext cx="1828352" cy="914877"/>
            </a:xfrm>
            <a:custGeom>
              <a:avLst/>
              <a:gdLst>
                <a:gd name="connsiteX0" fmla="*/ 0 w 1594484"/>
                <a:gd name="connsiteY0" fmla="*/ 0 h 789863"/>
                <a:gd name="connsiteX1" fmla="*/ 1199553 w 1594484"/>
                <a:gd name="connsiteY1" fmla="*/ 0 h 789863"/>
                <a:gd name="connsiteX2" fmla="*/ 1594484 w 1594484"/>
                <a:gd name="connsiteY2" fmla="*/ 394932 h 789863"/>
                <a:gd name="connsiteX3" fmla="*/ 1199553 w 1594484"/>
                <a:gd name="connsiteY3" fmla="*/ 789863 h 789863"/>
                <a:gd name="connsiteX4" fmla="*/ 0 w 1594484"/>
                <a:gd name="connsiteY4" fmla="*/ 789863 h 789863"/>
                <a:gd name="connsiteX5" fmla="*/ 394932 w 1594484"/>
                <a:gd name="connsiteY5" fmla="*/ 394932 h 789863"/>
                <a:gd name="connsiteX6" fmla="*/ 0 w 1594484"/>
                <a:gd name="connsiteY6" fmla="*/ 0 h 78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4484" h="789863">
                  <a:moveTo>
                    <a:pt x="0" y="0"/>
                  </a:moveTo>
                  <a:lnTo>
                    <a:pt x="1199553" y="0"/>
                  </a:lnTo>
                  <a:lnTo>
                    <a:pt x="1594484" y="394932"/>
                  </a:lnTo>
                  <a:lnTo>
                    <a:pt x="1199553" y="789863"/>
                  </a:lnTo>
                  <a:lnTo>
                    <a:pt x="0" y="789863"/>
                  </a:lnTo>
                  <a:lnTo>
                    <a:pt x="394932" y="3949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34937" tIns="13335" rIns="408266" bIns="13335" spcCol="1270" anchor="ctr"/>
            <a:lstStyle/>
            <a:p>
              <a:pPr algn="ctr" defTabSz="444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dirty="0" smtClean="0">
                  <a:latin typeface="Arial"/>
                  <a:cs typeface="Arial"/>
                </a:rPr>
                <a:t>Training &amp; Auction Approvals</a:t>
              </a:r>
              <a:endParaRPr lang="en-US" sz="1300" dirty="0">
                <a:latin typeface="Arial"/>
                <a:cs typeface="Arial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5789004" y="1828419"/>
              <a:ext cx="1828351" cy="914877"/>
            </a:xfrm>
            <a:custGeom>
              <a:avLst/>
              <a:gdLst>
                <a:gd name="connsiteX0" fmla="*/ 0 w 1594484"/>
                <a:gd name="connsiteY0" fmla="*/ 0 h 789863"/>
                <a:gd name="connsiteX1" fmla="*/ 1199553 w 1594484"/>
                <a:gd name="connsiteY1" fmla="*/ 0 h 789863"/>
                <a:gd name="connsiteX2" fmla="*/ 1594484 w 1594484"/>
                <a:gd name="connsiteY2" fmla="*/ 394932 h 789863"/>
                <a:gd name="connsiteX3" fmla="*/ 1199553 w 1594484"/>
                <a:gd name="connsiteY3" fmla="*/ 789863 h 789863"/>
                <a:gd name="connsiteX4" fmla="*/ 0 w 1594484"/>
                <a:gd name="connsiteY4" fmla="*/ 789863 h 789863"/>
                <a:gd name="connsiteX5" fmla="*/ 394932 w 1594484"/>
                <a:gd name="connsiteY5" fmla="*/ 394932 h 789863"/>
                <a:gd name="connsiteX6" fmla="*/ 0 w 1594484"/>
                <a:gd name="connsiteY6" fmla="*/ 0 h 78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4484" h="789863">
                  <a:moveTo>
                    <a:pt x="0" y="0"/>
                  </a:moveTo>
                  <a:lnTo>
                    <a:pt x="1199553" y="0"/>
                  </a:lnTo>
                  <a:lnTo>
                    <a:pt x="1594484" y="394932"/>
                  </a:lnTo>
                  <a:lnTo>
                    <a:pt x="1199553" y="789863"/>
                  </a:lnTo>
                  <a:lnTo>
                    <a:pt x="0" y="789863"/>
                  </a:lnTo>
                  <a:lnTo>
                    <a:pt x="394932" y="3949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34937" tIns="13335" rIns="408266" bIns="13335" spcCol="1270" anchor="ctr"/>
            <a:lstStyle/>
            <a:p>
              <a:pPr algn="ctr" defTabSz="444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dirty="0" smtClean="0">
                  <a:solidFill>
                    <a:schemeClr val="bg1"/>
                  </a:solidFill>
                  <a:latin typeface="Arial"/>
                  <a:cs typeface="Arial"/>
                </a:rPr>
                <a:t>Reverse Auction </a:t>
              </a:r>
              <a:r>
                <a:rPr lang="en-US" sz="1300" dirty="0">
                  <a:solidFill>
                    <a:schemeClr val="bg1"/>
                  </a:solidFill>
                  <a:latin typeface="Arial"/>
                  <a:cs typeface="Arial"/>
                </a:rPr>
                <a:t>Event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7178489" y="1828419"/>
              <a:ext cx="1828351" cy="914877"/>
            </a:xfrm>
            <a:custGeom>
              <a:avLst/>
              <a:gdLst>
                <a:gd name="connsiteX0" fmla="*/ 0 w 1594484"/>
                <a:gd name="connsiteY0" fmla="*/ 0 h 789863"/>
                <a:gd name="connsiteX1" fmla="*/ 1199553 w 1594484"/>
                <a:gd name="connsiteY1" fmla="*/ 0 h 789863"/>
                <a:gd name="connsiteX2" fmla="*/ 1594484 w 1594484"/>
                <a:gd name="connsiteY2" fmla="*/ 394932 h 789863"/>
                <a:gd name="connsiteX3" fmla="*/ 1199553 w 1594484"/>
                <a:gd name="connsiteY3" fmla="*/ 789863 h 789863"/>
                <a:gd name="connsiteX4" fmla="*/ 0 w 1594484"/>
                <a:gd name="connsiteY4" fmla="*/ 789863 h 789863"/>
                <a:gd name="connsiteX5" fmla="*/ 394932 w 1594484"/>
                <a:gd name="connsiteY5" fmla="*/ 394932 h 789863"/>
                <a:gd name="connsiteX6" fmla="*/ 0 w 1594484"/>
                <a:gd name="connsiteY6" fmla="*/ 0 h 78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4484" h="789863">
                  <a:moveTo>
                    <a:pt x="0" y="0"/>
                  </a:moveTo>
                  <a:lnTo>
                    <a:pt x="1199553" y="0"/>
                  </a:lnTo>
                  <a:lnTo>
                    <a:pt x="1594484" y="394932"/>
                  </a:lnTo>
                  <a:lnTo>
                    <a:pt x="1199553" y="789863"/>
                  </a:lnTo>
                  <a:lnTo>
                    <a:pt x="0" y="789863"/>
                  </a:lnTo>
                  <a:lnTo>
                    <a:pt x="394932" y="3949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34937" tIns="13335" rIns="408266" bIns="13335" spcCol="1270" anchor="ctr"/>
            <a:lstStyle/>
            <a:p>
              <a:pPr algn="ctr" defTabSz="444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dirty="0">
                  <a:solidFill>
                    <a:schemeClr val="bg1"/>
                  </a:solidFill>
                  <a:latin typeface="Arial"/>
                  <a:cs typeface="Arial"/>
                </a:rPr>
                <a:t>Reporting &amp; </a:t>
              </a:r>
              <a:r>
                <a:rPr lang="en-US" sz="1300" dirty="0" smtClean="0">
                  <a:solidFill>
                    <a:schemeClr val="bg1"/>
                  </a:solidFill>
                  <a:latin typeface="Arial"/>
                  <a:cs typeface="Arial"/>
                </a:rPr>
                <a:t>Post Event</a:t>
              </a:r>
              <a:endParaRPr lang="en-US" sz="13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2" name="Right Bracket 11"/>
          <p:cNvSpPr/>
          <p:nvPr/>
        </p:nvSpPr>
        <p:spPr>
          <a:xfrm rot="5400000">
            <a:off x="3200699" y="1417696"/>
            <a:ext cx="332876" cy="4993523"/>
          </a:xfrm>
          <a:prstGeom prst="rightBracket">
            <a:avLst/>
          </a:prstGeom>
          <a:ln w="3810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ket 12"/>
          <p:cNvSpPr/>
          <p:nvPr/>
        </p:nvSpPr>
        <p:spPr>
          <a:xfrm rot="5400000">
            <a:off x="6350951" y="3327101"/>
            <a:ext cx="332876" cy="1183618"/>
          </a:xfrm>
          <a:prstGeom prst="rightBracket">
            <a:avLst/>
          </a:prstGeom>
          <a:ln w="3810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ket 13"/>
          <p:cNvSpPr/>
          <p:nvPr/>
        </p:nvSpPr>
        <p:spPr>
          <a:xfrm rot="5400000">
            <a:off x="7600721" y="3331553"/>
            <a:ext cx="332876" cy="1183618"/>
          </a:xfrm>
          <a:prstGeom prst="rightBracket">
            <a:avLst/>
          </a:prstGeom>
          <a:ln w="3810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3891155" y="4430559"/>
            <a:ext cx="2606006" cy="1487356"/>
          </a:xfrm>
          <a:prstGeom prst="wedgeRoundRectCallout">
            <a:avLst>
              <a:gd name="adj1" fmla="val 35293"/>
              <a:gd name="adj2" fmla="val -78856"/>
              <a:gd name="adj3" fmla="val 16667"/>
            </a:avLst>
          </a:prstGeom>
          <a:solidFill>
            <a:srgbClr val="E7E9EA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defRPr/>
            </a:pPr>
            <a:r>
              <a:rPr lang="en-US" sz="1100" dirty="0" smtClean="0">
                <a:solidFill>
                  <a:schemeClr val="accent3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</a:rPr>
              <a:t>PHASE 2: AUCTION EVENT</a:t>
            </a:r>
            <a:endParaRPr lang="en-US" sz="1100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endParaRPr lang="en-US" sz="4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Manage on-site auction</a:t>
            </a: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Open bidding</a:t>
            </a: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Monitor from tech / ops centers</a:t>
            </a: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Make live-auction adjustments</a:t>
            </a: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Real-time supplier management</a:t>
            </a: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Close bidding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714650" y="4582958"/>
            <a:ext cx="2133031" cy="1208241"/>
          </a:xfrm>
          <a:prstGeom prst="wedgeRoundRectCallout">
            <a:avLst>
              <a:gd name="adj1" fmla="val 4354"/>
              <a:gd name="adj2" fmla="val -102899"/>
              <a:gd name="adj3" fmla="val 16667"/>
            </a:avLst>
          </a:prstGeom>
          <a:solidFill>
            <a:srgbClr val="E7E9EA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defRPr/>
            </a:pPr>
            <a:r>
              <a:rPr lang="en-US" sz="1100" dirty="0" smtClean="0">
                <a:solidFill>
                  <a:schemeClr val="accent3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</a:rPr>
              <a:t>PHASE 3: POST EVENT</a:t>
            </a:r>
          </a:p>
          <a:p>
            <a:pPr>
              <a:defRPr/>
            </a:pPr>
            <a:endParaRPr lang="en-US" sz="4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F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inal bid tabs to Buyer</a:t>
            </a: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Survey suppliers</a:t>
            </a: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Buyer close-out call</a:t>
            </a: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Award process of Buyer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78070" y="2367166"/>
            <a:ext cx="4" cy="998648"/>
          </a:xfrm>
          <a:prstGeom prst="line">
            <a:avLst/>
          </a:prstGeom>
          <a:ln w="3810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904091" y="3254854"/>
            <a:ext cx="162644" cy="162639"/>
          </a:xfrm>
          <a:prstGeom prst="ellipse">
            <a:avLst/>
          </a:prstGeom>
          <a:solidFill>
            <a:srgbClr val="000090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967033" y="1861677"/>
            <a:ext cx="2046736" cy="496345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3A4C5B"/>
                </a:solidFill>
                <a:latin typeface="Arial"/>
                <a:cs typeface="Arial"/>
              </a:rPr>
              <a:t>NEW STEP ONE</a:t>
            </a:r>
          </a:p>
          <a:p>
            <a:pPr algn="ctr"/>
            <a:r>
              <a:rPr lang="en-US" sz="1200" dirty="0" smtClean="0">
                <a:solidFill>
                  <a:srgbClr val="3A4C5B"/>
                </a:solidFill>
                <a:latin typeface="Arial"/>
                <a:cs typeface="Arial"/>
              </a:rPr>
              <a:t>Buyer QUALIFIES bidders</a:t>
            </a:r>
            <a:endParaRPr lang="en-US" sz="1200" dirty="0">
              <a:solidFill>
                <a:srgbClr val="3A4C5B"/>
              </a:solidFill>
              <a:latin typeface="Arial"/>
              <a:cs typeface="Arial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446635" y="2371618"/>
            <a:ext cx="4" cy="998648"/>
          </a:xfrm>
          <a:prstGeom prst="line">
            <a:avLst/>
          </a:prstGeom>
          <a:ln w="3810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372656" y="3271635"/>
            <a:ext cx="162644" cy="162639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357080" y="1865857"/>
            <a:ext cx="2174560" cy="496343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3A4C5B"/>
                </a:solidFill>
                <a:latin typeface="Arial"/>
                <a:cs typeface="Arial"/>
              </a:rPr>
              <a:t>NEW STEP TWO:</a:t>
            </a:r>
          </a:p>
          <a:p>
            <a:pPr algn="ctr"/>
            <a:r>
              <a:rPr lang="en-US" sz="1200" dirty="0" smtClean="0">
                <a:solidFill>
                  <a:srgbClr val="3A4C5B"/>
                </a:solidFill>
                <a:latin typeface="Arial"/>
                <a:cs typeface="Arial"/>
              </a:rPr>
              <a:t>Buyer COLLECTS pricing</a:t>
            </a:r>
            <a:endParaRPr lang="en-US" sz="1200" dirty="0">
              <a:solidFill>
                <a:srgbClr val="3A4C5B"/>
              </a:solidFill>
              <a:latin typeface="Arial"/>
              <a:cs typeface="Arial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633193" y="4243098"/>
            <a:ext cx="2465937" cy="1947809"/>
          </a:xfrm>
          <a:prstGeom prst="wedgeRoundRectCallout">
            <a:avLst>
              <a:gd name="adj1" fmla="val 28049"/>
              <a:gd name="adj2" fmla="val -71256"/>
              <a:gd name="adj3" fmla="val 16667"/>
            </a:avLst>
          </a:prstGeom>
          <a:solidFill>
            <a:srgbClr val="E7E9EA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defRPr/>
            </a:pPr>
            <a:r>
              <a:rPr lang="en-US" sz="1100" dirty="0">
                <a:solidFill>
                  <a:schemeClr val="accent3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</a:rPr>
              <a:t>PHASE 1: </a:t>
            </a:r>
            <a:r>
              <a:rPr lang="en-US" sz="1100" dirty="0" smtClean="0">
                <a:solidFill>
                  <a:schemeClr val="accent3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</a:rPr>
              <a:t>CONSULTING</a:t>
            </a:r>
            <a:endParaRPr lang="en-US" sz="1100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endParaRPr lang="en-US" sz="4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</a:rPr>
              <a:t>Select </a:t>
            </a: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</a:rPr>
              <a:t>the 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</a:rPr>
              <a:t>bid with Buyer</a:t>
            </a: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</a:rPr>
              <a:t>Kick-off 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</a:rPr>
              <a:t>meeting</a:t>
            </a:r>
            <a:endParaRPr lang="en-US" sz="1100" dirty="0" smtClean="0">
              <a:solidFill>
                <a:schemeClr val="accent1">
                  <a:lumMod val="50000"/>
                </a:schemeClr>
              </a:solidFill>
              <a:latin typeface="Arial"/>
              <a:cs typeface="Arial"/>
              <a:sym typeface="Wingdings" pitchFamily="2" charset="2"/>
            </a:endParaRP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</a:rPr>
              <a:t>Review Buyer spec package</a:t>
            </a: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Strategic sourcing efforts</a:t>
            </a: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Baseline / measurement tools</a:t>
            </a: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Build bid on platform</a:t>
            </a: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Buyer end-user training</a:t>
            </a:r>
          </a:p>
          <a:p>
            <a:pPr marL="171450" indent="-171450" eaLnBrk="0" hangingPunct="0">
              <a:buFont typeface="Wingdings" charset="0"/>
              <a:buChar char="§"/>
              <a:tabLst>
                <a:tab pos="119063" algn="l"/>
                <a:tab pos="228600" algn="l"/>
                <a:tab pos="347663" algn="l"/>
              </a:tabLst>
              <a:defRPr/>
            </a:pP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Supplier training</a:t>
            </a:r>
          </a:p>
          <a:p>
            <a:pPr algn="ctr"/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818786" y="1270077"/>
            <a:ext cx="7101732" cy="33423"/>
          </a:xfrm>
          <a:prstGeom prst="line">
            <a:avLst/>
          </a:prstGeom>
          <a:ln>
            <a:solidFill>
              <a:schemeClr val="tx1">
                <a:alpha val="54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7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2">
      <a:dk1>
        <a:srgbClr val="0B3A63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213</Words>
  <Application>Microsoft Office PowerPoint</Application>
  <PresentationFormat>Custom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Facet</vt:lpstr>
      <vt:lpstr>The Process</vt:lpstr>
      <vt:lpstr>Solution 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Milley, Craig</dc:creator>
  <cp:lastModifiedBy>Administrator</cp:lastModifiedBy>
  <cp:revision>13</cp:revision>
  <dcterms:created xsi:type="dcterms:W3CDTF">2014-09-12T02:18:09Z</dcterms:created>
  <dcterms:modified xsi:type="dcterms:W3CDTF">2017-08-25T20:47:16Z</dcterms:modified>
</cp:coreProperties>
</file>